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56" r:id="rId2"/>
    <p:sldId id="257" r:id="rId3"/>
    <p:sldId id="258" r:id="rId4"/>
    <p:sldId id="276" r:id="rId5"/>
    <p:sldId id="273" r:id="rId6"/>
    <p:sldId id="260" r:id="rId7"/>
    <p:sldId id="259" r:id="rId8"/>
    <p:sldId id="261" r:id="rId9"/>
    <p:sldId id="272" r:id="rId10"/>
    <p:sldId id="264" r:id="rId11"/>
    <p:sldId id="269" r:id="rId12"/>
    <p:sldId id="270" r:id="rId13"/>
    <p:sldId id="271" r:id="rId14"/>
    <p:sldId id="265" r:id="rId15"/>
    <p:sldId id="275" r:id="rId16"/>
    <p:sldId id="277" r:id="rId17"/>
    <p:sldId id="278" r:id="rId18"/>
    <p:sldId id="268" r:id="rId19"/>
    <p:sldId id="274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DAC"/>
    <a:srgbClr val="2D74A0"/>
    <a:srgbClr val="27668C"/>
    <a:srgbClr val="ABC3DF"/>
    <a:srgbClr val="426300"/>
    <a:srgbClr val="144200"/>
    <a:srgbClr val="21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4880" autoAdjust="0"/>
  </p:normalViewPr>
  <p:slideViewPr>
    <p:cSldViewPr>
      <p:cViewPr varScale="1">
        <p:scale>
          <a:sx n="100" d="100"/>
          <a:sy n="100" d="100"/>
        </p:scale>
        <p:origin x="-19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D2E9D-134E-4C0E-AE55-EB01C0DEC43D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94A12-9741-44AC-9984-C77193C171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47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jOVAL</a:t>
            </a:r>
            <a:r>
              <a:rPr lang="en-US" baseline="0" dirty="0" smtClean="0"/>
              <a:t> is a project of Farnam Hall Ventures where David Ries is a partner.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75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extended </a:t>
            </a:r>
            <a:r>
              <a:rPr lang="en-US" dirty="0" smtClean="0"/>
              <a:t>this</a:t>
            </a:r>
            <a:r>
              <a:rPr lang="en-US" baseline="0" dirty="0" smtClean="0"/>
              <a:t> </a:t>
            </a:r>
            <a:r>
              <a:rPr lang="en-US" baseline="0" dirty="0" smtClean="0"/>
              <a:t>architecture, adding a ticketing collector, separating processing and </a:t>
            </a:r>
            <a:r>
              <a:rPr lang="en-US" baseline="0" dirty="0" smtClean="0"/>
              <a:t>collection into two logical </a:t>
            </a:r>
            <a:r>
              <a:rPr lang="en-US" baseline="0" dirty="0" smtClean="0"/>
              <a:t>tiers. The analog </a:t>
            </a:r>
            <a:r>
              <a:rPr lang="en-US" baseline="0" dirty="0" smtClean="0"/>
              <a:t>of evaluator for OCIL is ticketing system, because once controller has dispatched job, Ticketing system is managing process.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97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01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01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01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01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833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16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4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4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4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28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99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76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Gunnar’s slide</a:t>
            </a:r>
            <a:r>
              <a:rPr lang="en-US" baseline="0" dirty="0" smtClean="0"/>
              <a:t> from the SACM mailing </a:t>
            </a:r>
            <a:r>
              <a:rPr lang="en-US" baseline="0" dirty="0" smtClean="0"/>
              <a:t>list. This </a:t>
            </a:r>
            <a:r>
              <a:rPr lang="en-US" baseline="0" dirty="0" smtClean="0"/>
              <a:t>made a ton of sense for </a:t>
            </a:r>
            <a:r>
              <a:rPr lang="en-US" baseline="0" dirty="0" smtClean="0"/>
              <a:t>us, probably because this </a:t>
            </a:r>
            <a:r>
              <a:rPr lang="en-US" baseline="0" dirty="0" smtClean="0"/>
              <a:t>is what our product looks like too</a:t>
            </a:r>
            <a:r>
              <a:rPr lang="en-US" baseline="0" dirty="0" smtClean="0"/>
              <a:t>. These are logical components grouped by likely physical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6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61544" y="6391656"/>
            <a:ext cx="8833104" cy="309563"/>
          </a:xfrm>
          <a:prstGeom prst="rect">
            <a:avLst/>
          </a:prstGeom>
          <a:solidFill>
            <a:srgbClr val="307DAC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rgbClr val="307DA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73B259-2DE4-4B92-85A5-EA7BD46024E5}" type="datetimeFigureOut">
              <a:rPr lang="en-US" smtClean="0"/>
              <a:pPr/>
              <a:t>7/22/2013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avid.Ries\Desktop\joval.gray.b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" y="159920"/>
            <a:ext cx="8833104" cy="227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XCCDF Evaluation</a:t>
            </a:r>
            <a:br>
              <a:rPr lang="en-US" b="1" dirty="0" smtClean="0"/>
            </a:br>
            <a:r>
              <a:rPr lang="en-US" b="1" dirty="0" smtClean="0"/>
              <a:t>Reference Architecture</a:t>
            </a:r>
            <a:endParaRPr lang="en-US" dirty="0">
              <a:solidFill>
                <a:srgbClr val="27668C"/>
              </a:solidFill>
            </a:endParaRPr>
          </a:p>
        </p:txBody>
      </p:sp>
      <p:sp>
        <p:nvSpPr>
          <p:cNvPr id="5" name="Subtitle 8"/>
          <p:cNvSpPr txBox="1">
            <a:spLocks/>
          </p:cNvSpPr>
          <p:nvPr/>
        </p:nvSpPr>
        <p:spPr>
          <a:xfrm>
            <a:off x="1371600" y="44196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27668C"/>
                </a:solidFill>
              </a:rPr>
              <a:t>AN Operational Model for COMBINING automated and manual check Results</a:t>
            </a:r>
          </a:p>
          <a:p>
            <a:endParaRPr lang="en-US" dirty="0" smtClean="0">
              <a:solidFill>
                <a:srgbClr val="27668C"/>
              </a:solidFill>
            </a:endParaRPr>
          </a:p>
          <a:p>
            <a:r>
              <a:rPr lang="en-US" dirty="0" smtClean="0">
                <a:solidFill>
                  <a:srgbClr val="27668C"/>
                </a:solidFill>
              </a:rPr>
              <a:t>David E. Ries</a:t>
            </a:r>
            <a:endParaRPr lang="en-US" sz="1200" dirty="0">
              <a:solidFill>
                <a:srgbClr val="27668C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457200" y="6430296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2092896"/>
            <a:ext cx="88392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" b="1" dirty="0" smtClean="0">
                <a:solidFill>
                  <a:srgbClr val="2D74A0"/>
                </a:solidFill>
                <a:latin typeface="Droid Sans"/>
              </a:rPr>
              <a:t>An open-source SCAP library for Java™, with plug-ins for remote and offline scanning.</a:t>
            </a:r>
            <a:endParaRPr lang="en-US" sz="1150" b="1" dirty="0">
              <a:solidFill>
                <a:srgbClr val="2D74A0"/>
              </a:solidFill>
              <a:latin typeface="Droid San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5448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rgbClr val="307DA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7620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Droid Sans"/>
              </a:rPr>
              <a:t>™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Droid Sans"/>
            </a:endParaRPr>
          </a:p>
        </p:txBody>
      </p:sp>
      <p:pic>
        <p:nvPicPr>
          <p:cNvPr id="1028" name="Picture 4" descr="C:\Users\David.Ries\Desktop\fhv.logo.transparent.bg.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87592"/>
            <a:ext cx="1332272" cy="21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David.Ries\Desktop\joval.logo.large.on.tra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638175"/>
            <a:ext cx="405765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Don’t Re-Invent the Wheel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5184648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Ticketing systems are designed to: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Manage the collection of information from humans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Integrate with LDAP and email systems for authentication and notification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Manage customizable processes, to include: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Response times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Escalations and alternate execution paths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Integrate with asset management and change control systems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These commonly contain information about who is responsible for particular IT assets</a:t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Natural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integration hubs for IT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8" name="Rectangle 7"/>
          <p:cNvSpPr/>
          <p:nvPr/>
        </p:nvSpPr>
        <p:spPr>
          <a:xfrm>
            <a:off x="7010400" y="12954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Asset Management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0400" y="2309949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Helpdesk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10400" y="3364289"/>
            <a:ext cx="1382486" cy="510423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SLAs/Contracts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10400" y="43434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Email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10400" y="53340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ITSM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3" name="Elbow Connector 12"/>
          <p:cNvCxnSpPr>
            <a:endCxn id="8" idx="1"/>
          </p:cNvCxnSpPr>
          <p:nvPr/>
        </p:nvCxnSpPr>
        <p:spPr>
          <a:xfrm flipV="1">
            <a:off x="6259287" y="1550126"/>
            <a:ext cx="751113" cy="206937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endCxn id="9" idx="1"/>
          </p:cNvCxnSpPr>
          <p:nvPr/>
        </p:nvCxnSpPr>
        <p:spPr>
          <a:xfrm flipV="1">
            <a:off x="6259287" y="2564675"/>
            <a:ext cx="751113" cy="105482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1"/>
          </p:cNvCxnSpPr>
          <p:nvPr/>
        </p:nvCxnSpPr>
        <p:spPr>
          <a:xfrm rot="10800000">
            <a:off x="6259288" y="3619501"/>
            <a:ext cx="751113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endCxn id="11" idx="1"/>
          </p:cNvCxnSpPr>
          <p:nvPr/>
        </p:nvCxnSpPr>
        <p:spPr>
          <a:xfrm>
            <a:off x="6259287" y="3619500"/>
            <a:ext cx="751113" cy="97862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12" idx="1"/>
          </p:cNvCxnSpPr>
          <p:nvPr/>
        </p:nvCxnSpPr>
        <p:spPr>
          <a:xfrm>
            <a:off x="6259287" y="3619500"/>
            <a:ext cx="751113" cy="196922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19825" y="3200400"/>
            <a:ext cx="386443" cy="67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/>
          <p:cNvSpPr/>
          <p:nvPr/>
        </p:nvSpPr>
        <p:spPr>
          <a:xfrm>
            <a:off x="5410200" y="1095375"/>
            <a:ext cx="1219200" cy="50292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SACM Architecture: Basic Grouped Entities*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002280" y="3886200"/>
            <a:ext cx="1188720" cy="2286000"/>
          </a:xfrm>
          <a:prstGeom prst="roundRect">
            <a:avLst/>
          </a:prstGeom>
          <a:noFill/>
          <a:ln w="28575">
            <a:solidFill>
              <a:srgbClr val="07D38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72097" y="4112623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Evaluator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72097" y="5434149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Data Collector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27" name="Straight Arrow Connector 26"/>
          <p:cNvCxnSpPr>
            <a:stCxn id="26" idx="0"/>
            <a:endCxn id="25" idx="2"/>
          </p:cNvCxnSpPr>
          <p:nvPr/>
        </p:nvCxnSpPr>
        <p:spPr>
          <a:xfrm flipV="1">
            <a:off x="3596640" y="4622074"/>
            <a:ext cx="0" cy="812075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30508" y="4218801"/>
            <a:ext cx="1441292" cy="276999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7D385"/>
                </a:solidFill>
                <a:latin typeface="Calibri" pitchFamily="34" charset="0"/>
              </a:rPr>
              <a:t>Collector/Processor</a:t>
            </a:r>
            <a:endParaRPr lang="en-US" sz="1200" b="1" dirty="0">
              <a:solidFill>
                <a:srgbClr val="07D385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00" y="6520190"/>
            <a:ext cx="27622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latin typeface="Calibri" pitchFamily="34" charset="0"/>
              </a:rPr>
              <a:t>* Contributed to SACM by Gunnar Engelbach </a:t>
            </a:r>
            <a:endParaRPr lang="en-US" sz="1100" i="1" dirty="0">
              <a:latin typeface="Calibri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235088" y="1343799"/>
            <a:ext cx="4241912" cy="2139629"/>
          </a:xfrm>
          <a:prstGeom prst="roundRect">
            <a:avLst>
              <a:gd name="adj" fmla="val 9026"/>
            </a:avLst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518117" y="1576251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Results Viewer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07185" y="1576251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Results Datastore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33259" y="274320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Controller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18117" y="274320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Controller Front-End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6" name="Straight Arrow Connector 35"/>
          <p:cNvCxnSpPr>
            <a:stCxn id="35" idx="3"/>
            <a:endCxn id="34" idx="1"/>
          </p:cNvCxnSpPr>
          <p:nvPr/>
        </p:nvCxnSpPr>
        <p:spPr>
          <a:xfrm>
            <a:off x="3367203" y="2997926"/>
            <a:ext cx="566056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2" idx="3"/>
            <a:endCxn id="33" idx="1"/>
          </p:cNvCxnSpPr>
          <p:nvPr/>
        </p:nvCxnSpPr>
        <p:spPr>
          <a:xfrm>
            <a:off x="3367203" y="1830977"/>
            <a:ext cx="203998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61680" y="1066800"/>
            <a:ext cx="1527791" cy="276999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Management System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777514" y="2085702"/>
            <a:ext cx="632686" cy="66702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4" idx="2"/>
            <a:endCxn id="25" idx="0"/>
          </p:cNvCxnSpPr>
          <p:nvPr/>
        </p:nvCxnSpPr>
        <p:spPr>
          <a:xfrm flipH="1">
            <a:off x="3596640" y="3252651"/>
            <a:ext cx="761162" cy="85997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Proposed Extensions for OCIL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235088" y="1343799"/>
            <a:ext cx="4241912" cy="2139629"/>
          </a:xfrm>
          <a:prstGeom prst="roundRect">
            <a:avLst>
              <a:gd name="adj" fmla="val 9026"/>
            </a:avLst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010151" y="5257800"/>
            <a:ext cx="2818856" cy="914400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010152" y="3886200"/>
            <a:ext cx="2818855" cy="933994"/>
          </a:xfrm>
          <a:prstGeom prst="roundRect">
            <a:avLst/>
          </a:prstGeom>
          <a:noFill/>
          <a:ln w="28575">
            <a:solidFill>
              <a:srgbClr val="07D385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010151" y="3886200"/>
            <a:ext cx="1257049" cy="933994"/>
          </a:xfrm>
          <a:prstGeom prst="roundRect">
            <a:avLst/>
          </a:prstGeom>
          <a:noFill/>
          <a:ln w="28575">
            <a:solidFill>
              <a:srgbClr val="07D38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latin typeface="Calibri" pitchFamily="34" charset="0"/>
            </a:endParaRPr>
          </a:p>
        </p:txBody>
      </p:sp>
      <p:cxnSp>
        <p:nvCxnSpPr>
          <p:cNvPr id="42" name="Straight Arrow Connector 41"/>
          <p:cNvCxnSpPr>
            <a:endCxn id="43" idx="0"/>
          </p:cNvCxnSpPr>
          <p:nvPr/>
        </p:nvCxnSpPr>
        <p:spPr>
          <a:xfrm flipH="1">
            <a:off x="3604511" y="3252651"/>
            <a:ext cx="753291" cy="85997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179968" y="4112623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Evaluator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179967" y="5436326"/>
            <a:ext cx="849087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Data Collector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45" name="Straight Arrow Connector 44"/>
          <p:cNvCxnSpPr>
            <a:stCxn id="44" idx="0"/>
            <a:endCxn id="43" idx="2"/>
          </p:cNvCxnSpPr>
          <p:nvPr/>
        </p:nvCxnSpPr>
        <p:spPr>
          <a:xfrm flipV="1">
            <a:off x="3604511" y="4622074"/>
            <a:ext cx="0" cy="814252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33600" y="4218801"/>
            <a:ext cx="803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7D385"/>
                </a:solidFill>
                <a:latin typeface="Calibri" pitchFamily="34" charset="0"/>
              </a:rPr>
              <a:t>Processor</a:t>
            </a:r>
            <a:endParaRPr lang="en-US" sz="1200" b="1" dirty="0">
              <a:solidFill>
                <a:srgbClr val="07D385"/>
              </a:solidFill>
              <a:latin typeface="Calibri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780168" y="4112623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Ticketing System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780168" y="545592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Survey Collector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33600" y="5486400"/>
            <a:ext cx="757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  <a:latin typeface="Calibri" pitchFamily="34" charset="0"/>
              </a:rPr>
              <a:t>Collector</a:t>
            </a:r>
            <a:endParaRPr lang="en-US" sz="1200" b="1" dirty="0">
              <a:solidFill>
                <a:srgbClr val="FFC000"/>
              </a:solidFill>
              <a:latin typeface="Calibri" pitchFamily="34" charset="0"/>
            </a:endParaRPr>
          </a:p>
        </p:txBody>
      </p:sp>
      <p:cxnSp>
        <p:nvCxnSpPr>
          <p:cNvPr id="51" name="Straight Arrow Connector 50"/>
          <p:cNvCxnSpPr>
            <a:endCxn id="48" idx="0"/>
          </p:cNvCxnSpPr>
          <p:nvPr/>
        </p:nvCxnSpPr>
        <p:spPr>
          <a:xfrm>
            <a:off x="4357802" y="3252651"/>
            <a:ext cx="846909" cy="859972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8" idx="2"/>
            <a:endCxn id="49" idx="0"/>
          </p:cNvCxnSpPr>
          <p:nvPr/>
        </p:nvCxnSpPr>
        <p:spPr>
          <a:xfrm>
            <a:off x="5204711" y="4622074"/>
            <a:ext cx="0" cy="833846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518117" y="1576251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Results Viewer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407185" y="1576251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Results Datastore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933259" y="274320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Controller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518117" y="274320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Controller Front-End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7" name="Straight Arrow Connector 56"/>
          <p:cNvCxnSpPr>
            <a:stCxn id="56" idx="3"/>
            <a:endCxn id="55" idx="1"/>
          </p:cNvCxnSpPr>
          <p:nvPr/>
        </p:nvCxnSpPr>
        <p:spPr>
          <a:xfrm>
            <a:off x="3367203" y="2997926"/>
            <a:ext cx="566056" cy="0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3" idx="3"/>
            <a:endCxn id="54" idx="1"/>
          </p:cNvCxnSpPr>
          <p:nvPr/>
        </p:nvCxnSpPr>
        <p:spPr>
          <a:xfrm>
            <a:off x="3367203" y="1830977"/>
            <a:ext cx="2039982" cy="0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661680" y="1066800"/>
            <a:ext cx="1527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Management System</a:t>
            </a:r>
            <a:endParaRPr lang="en-US" sz="12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4777514" y="2085702"/>
            <a:ext cx="632686" cy="66702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Process Flow for Asynchronous Collection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cxnSp>
        <p:nvCxnSpPr>
          <p:cNvPr id="28" name="Straight Arrow Connector 27"/>
          <p:cNvCxnSpPr>
            <a:endCxn id="29" idx="0"/>
          </p:cNvCxnSpPr>
          <p:nvPr/>
        </p:nvCxnSpPr>
        <p:spPr>
          <a:xfrm flipH="1">
            <a:off x="957944" y="2971800"/>
            <a:ext cx="753291" cy="859972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33401" y="3831772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Evaluator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3400" y="5155475"/>
            <a:ext cx="849087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Data Collector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2" name="Straight Arrow Connector 31"/>
          <p:cNvCxnSpPr>
            <a:stCxn id="31" idx="0"/>
            <a:endCxn id="29" idx="2"/>
          </p:cNvCxnSpPr>
          <p:nvPr/>
        </p:nvCxnSpPr>
        <p:spPr>
          <a:xfrm flipV="1">
            <a:off x="957944" y="4341223"/>
            <a:ext cx="0" cy="814252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133601" y="3831772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Ticketing System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133601" y="5175069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Survey Collector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711235" y="2971800"/>
            <a:ext cx="846909" cy="859972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2"/>
            <a:endCxn id="34" idx="0"/>
          </p:cNvCxnSpPr>
          <p:nvPr/>
        </p:nvCxnSpPr>
        <p:spPr>
          <a:xfrm>
            <a:off x="2558144" y="4341223"/>
            <a:ext cx="0" cy="833846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286692" y="1295400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Results Datastore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286692" y="2462349"/>
            <a:ext cx="849086" cy="5094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Controller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9" name="Straight Arrow Connector 38"/>
          <p:cNvCxnSpPr>
            <a:stCxn id="38" idx="0"/>
            <a:endCxn id="37" idx="2"/>
          </p:cNvCxnSpPr>
          <p:nvPr/>
        </p:nvCxnSpPr>
        <p:spPr>
          <a:xfrm flipV="1">
            <a:off x="1711235" y="1804851"/>
            <a:ext cx="0" cy="657498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1600200" y="3124200"/>
            <a:ext cx="228600" cy="228600"/>
          </a:xfrm>
          <a:prstGeom prst="ellipse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2209800" y="4648200"/>
            <a:ext cx="228600" cy="228600"/>
          </a:xfrm>
          <a:prstGeom prst="ellipse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2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00200" y="3352800"/>
            <a:ext cx="228600" cy="228600"/>
          </a:xfrm>
          <a:prstGeom prst="ellipse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85800" y="3505200"/>
            <a:ext cx="228600" cy="228600"/>
          </a:xfrm>
          <a:prstGeom prst="ellipse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4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3429000" y="1189037"/>
            <a:ext cx="5181600" cy="5059363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Controller separates request by system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lang="en-US" sz="1600" noProof="0" dirty="0" smtClean="0">
                <a:latin typeface="Droid Sans"/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utomated checks dispatched to the evaluator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lang="en-US" sz="1600" dirty="0" smtClean="0">
                <a:latin typeface="Droid Sans"/>
              </a:rPr>
              <a:t>Manual checks dispatched to a ticketing system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roid Sans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Ticketing system…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Creates survey in the survey collector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lang="en-US" sz="1600" dirty="0" smtClean="0">
                <a:latin typeface="Droid Sans"/>
              </a:rPr>
              <a:t>Polls the collector and obtains result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Manages notifications, timeouts, escalations, etc.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roid San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baseline="0" dirty="0" smtClean="0">
                <a:latin typeface="Droid Sans"/>
              </a:rPr>
              <a:t>Controller obtains/stores system results as they become available from the collectors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baseline="0" dirty="0" smtClean="0">
              <a:latin typeface="Droid Sans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/>
              </a:rPr>
              <a:t>When all collection </a:t>
            </a:r>
            <a:r>
              <a:rPr lang="en-US" sz="1600" dirty="0">
                <a:latin typeface="Droid Sans"/>
              </a:rPr>
              <a:t>is complete, </a:t>
            </a:r>
            <a:r>
              <a:rPr lang="en-US" sz="1600" dirty="0" smtClean="0">
                <a:latin typeface="Droid Sans"/>
              </a:rPr>
              <a:t>controller </a:t>
            </a:r>
            <a:r>
              <a:rPr lang="en-US" sz="1600" dirty="0">
                <a:latin typeface="Droid Sans"/>
              </a:rPr>
              <a:t>dispatches </a:t>
            </a:r>
            <a:r>
              <a:rPr lang="en-US" sz="1600" dirty="0" smtClean="0">
                <a:latin typeface="Droid Sans"/>
              </a:rPr>
              <a:t>them to the </a:t>
            </a:r>
            <a:r>
              <a:rPr lang="en-US" sz="1600" dirty="0">
                <a:latin typeface="Droid Sans"/>
              </a:rPr>
              <a:t>evaluator </a:t>
            </a:r>
            <a:r>
              <a:rPr lang="en-US" sz="1600" dirty="0" smtClean="0">
                <a:latin typeface="Droid Sans"/>
              </a:rPr>
              <a:t>for combination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Implications on XCCDF Contract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If we accept ticketing as model for addressing concerns external to XCCDF, does that help crystallize what’s required of XCCDF to support enterprise-specific workflows?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Questionnaire Routing</a:t>
            </a:r>
          </a:p>
          <a:p>
            <a:pPr lvl="1"/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would need to provide metadata sufficient to enable a ticketing business rules engine to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create and assign 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a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Questionnaire completion task</a:t>
            </a:r>
            <a:endParaRPr lang="en-US" sz="19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Remediation</a:t>
            </a: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would need to provide metadata sufficient to enable a ticketing business rules engine to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create and assign a change control task 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Specification 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Impact: Routing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Needed: a taxonomy sufficient to enable ticketing system to map from content and device to respondent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Device and Context: 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platform (AI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), location, service context,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CIA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Content and/or Role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NIST IR7692: OCIL 2.1 Draft 1, appendix B.4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&lt;Rule id="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xccdf_com.ex_rule_Rule1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selected="false"&gt;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&lt;title&gt;</a:t>
            </a:r>
            <a:r>
              <a:rPr lang="en-US" sz="1400" dirty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Unused DBMS components should not be installed.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&lt;/title&gt;</a:t>
            </a:r>
          </a:p>
          <a:p>
            <a:pPr marL="274320" lvl="1" indent="0">
              <a:buNone/>
            </a:pP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metadata&gt;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&lt;ocil_routing:target_respondent_role </a:t>
            </a:r>
            <a:endParaRPr lang="en-US" sz="1400" dirty="0" smtClean="0">
              <a:solidFill>
                <a:srgbClr val="0070C0"/>
              </a:solidFill>
              <a:latin typeface="Lucida Console" pitchFamily="49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xmlns:ocil_routing=”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http://iase.disa.mil/roles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”&gt;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  </a:t>
            </a:r>
            <a:r>
              <a:rPr lang="en-US" sz="1400" dirty="0" smtClean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DBA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&lt;/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ocil_routing:target_respondent_role&gt;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&lt;/metadata&gt;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&lt;check system="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http://scap.nist.gov/schema/</a:t>
            </a:r>
            <a:r>
              <a:rPr lang="en-US" sz="1400" dirty="0" err="1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ocil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/2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 &lt;check-content-ref href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...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name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...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"/&gt;</a:t>
            </a:r>
            <a:endParaRPr lang="en-US" sz="1400" dirty="0">
              <a:solidFill>
                <a:srgbClr val="0070C0"/>
              </a:solidFill>
              <a:latin typeface="Lucida Console" pitchFamily="49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&lt;/check&gt;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&lt;/Rule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&gt;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30656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Specification 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Impact: Check Aging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Needed?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explicit max age at </a:t>
            </a:r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 level to help define the meaning of XCCDF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result</a:t>
            </a: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OCIL/OVAL results have @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start_time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and @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end_time</a:t>
            </a:r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results have @start-time and @end-time</a:t>
            </a:r>
          </a:p>
          <a:p>
            <a:pPr lvl="1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Max-age: maximum time difference between </a:t>
            </a:r>
            <a:r>
              <a:rPr lang="en-US" sz="1700" dirty="0" err="1">
                <a:latin typeface="Droid Sans" pitchFamily="34" charset="0"/>
                <a:ea typeface="Droid Sans" pitchFamily="34" charset="0"/>
                <a:cs typeface="Droid Sans" pitchFamily="34" charset="0"/>
              </a:rPr>
              <a:t>XCCDF@start-time</a:t>
            </a:r>
            <a:r>
              <a:rPr lang="en-US" sz="17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and </a:t>
            </a:r>
            <a:r>
              <a:rPr lang="en-US" sz="17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check@end_time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in seconds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&lt;Rule id="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xccdf_com.ex_rule_Rule1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selected="false"&gt;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&lt;check system="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http://scap.nist.gov/schema/</a:t>
            </a:r>
            <a:r>
              <a:rPr lang="en-US" sz="1400" dirty="0" err="1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ocil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/2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max-age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 smtClean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360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”&gt;</a:t>
            </a:r>
            <a:endParaRPr lang="en-US" sz="1400" dirty="0">
              <a:solidFill>
                <a:srgbClr val="0070C0"/>
              </a:solidFill>
              <a:latin typeface="Lucida Console" pitchFamily="49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 &lt;check-content-ref href=“</a:t>
            </a:r>
            <a:r>
              <a:rPr lang="en-US" sz="1400" dirty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USGCB-Windows-7-OCIL.xml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name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...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"/&gt;</a:t>
            </a:r>
            <a:endParaRPr lang="en-US" sz="1400" dirty="0">
              <a:solidFill>
                <a:srgbClr val="0070C0"/>
              </a:solidFill>
              <a:latin typeface="Lucida Console" pitchFamily="49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&lt;/check&gt;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&lt;/Rule&gt;</a:t>
            </a: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&lt;Rule id="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xccdf_com.ex_rule_Rule2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selected="false"&gt;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&lt;check system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="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http://oval.mitre.org/</a:t>
            </a:r>
            <a:r>
              <a:rPr lang="en-US" sz="1400" dirty="0" err="1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XMLSchema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/oval-definitions-5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max-age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>
                <a:solidFill>
                  <a:schemeClr val="tx1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7884000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”&gt;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    &lt;check-content-ref href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=“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USGCB-Windows-7-oval.xml</a:t>
            </a:r>
            <a:r>
              <a:rPr lang="en-US" sz="1400" dirty="0" smtClean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 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name=“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...</a:t>
            </a: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"/&gt;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   &lt;/check&gt;</a:t>
            </a:r>
          </a:p>
          <a:p>
            <a:pPr marL="274320" lvl="1" indent="0">
              <a:buNone/>
            </a:pPr>
            <a: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>&lt;/Rule&gt;</a:t>
            </a:r>
            <a:br>
              <a:rPr lang="en-US" sz="14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</a:b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2418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Additional Open Questions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One OCIL result for multiple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devices/XCCDF results?</a:t>
            </a:r>
            <a:endParaRPr lang="en-US" sz="24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 respondent completes OCIL Questionnaire once for all machines under her purview.</a:t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7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Multiple OCIL results for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one check </a:t>
            </a:r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(multiple respondents)?</a:t>
            </a:r>
          </a:p>
          <a:p>
            <a:pPr lvl="1"/>
            <a:r>
              <a:rPr lang="en-US" sz="17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Specification, 7.2.3.5.2 Rules with Multiple Results</a:t>
            </a:r>
          </a:p>
          <a:p>
            <a:pPr lvl="2"/>
            <a:r>
              <a:rPr lang="en-US" sz="1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…For example</a:t>
            </a:r>
            <a:r>
              <a:rPr lang="en-US" sz="1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, a host OS benchmark could contain &lt;</a:t>
            </a:r>
            <a:r>
              <a:rPr lang="en-US" sz="1400" dirty="0" err="1">
                <a:latin typeface="Droid Sans" pitchFamily="34" charset="0"/>
                <a:ea typeface="Droid Sans" pitchFamily="34" charset="0"/>
                <a:cs typeface="Droid Sans" pitchFamily="34" charset="0"/>
              </a:rPr>
              <a:t>xccdf:Rule</a:t>
            </a:r>
            <a:r>
              <a:rPr lang="en-US" sz="1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&gt; elements that apply to all users, and </a:t>
            </a:r>
            <a:r>
              <a:rPr lang="en-US" sz="1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 router </a:t>
            </a:r>
            <a:r>
              <a:rPr lang="en-US" sz="1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benchmark could contain &lt;</a:t>
            </a:r>
            <a:r>
              <a:rPr lang="en-US" sz="1400" dirty="0" err="1">
                <a:latin typeface="Droid Sans" pitchFamily="34" charset="0"/>
                <a:ea typeface="Droid Sans" pitchFamily="34" charset="0"/>
                <a:cs typeface="Droid Sans" pitchFamily="34" charset="0"/>
              </a:rPr>
              <a:t>xccdf:Rule</a:t>
            </a:r>
            <a:r>
              <a:rPr lang="en-US" sz="1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&gt; elements that apply to all network interfaces.</a:t>
            </a:r>
          </a:p>
          <a:p>
            <a:pPr lvl="2"/>
            <a:r>
              <a:rPr lang="en-US" sz="1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...A processing engine that performs a checking system test MAY deliver one or more results in response to a check... </a:t>
            </a:r>
            <a:br>
              <a:rPr lang="en-US" sz="1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2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Others?</a:t>
            </a:r>
            <a:r>
              <a:rPr lang="en-US" sz="9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900" dirty="0">
                <a:solidFill>
                  <a:srgbClr val="0070C0"/>
                </a:solidFill>
                <a:latin typeface="Lucida Console" pitchFamily="49" charset="0"/>
                <a:ea typeface="Droid Sans" pitchFamily="34" charset="0"/>
                <a:cs typeface="Droid Sans" pitchFamily="34" charset="0"/>
              </a:rPr>
            </a:br>
            <a:endParaRPr lang="en-US" sz="19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2"/>
            <a:endParaRPr lang="en-US" sz="1900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270121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Questions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01752" y="2743200"/>
            <a:ext cx="8503920" cy="3355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Q&amp;A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Example Application Architecture</a:t>
            </a:r>
            <a:endParaRPr lang="en-US" sz="2800" dirty="0" smtClean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pic>
        <p:nvPicPr>
          <p:cNvPr id="1026" name="Picture 2" descr="C:\Users\David.Ries\Desktop\Developer Days 2013\ref architecture\jOVAL Enterprise Architectur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33" y="838200"/>
            <a:ext cx="7641167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195808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Agenda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Background &amp; Goals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Concepts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Lessons from XCCDF-exec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Lessons from gOCIL.org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OCIL vs. Automated Check Systems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Enterprise Workflow Management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Proposed Reference Architecture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Implications on XCCDF Contract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Specification Impact</a:t>
            </a: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Additional Open Questions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Q&amp;A </a:t>
            </a:r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Background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Farnam Hall Ventures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XPERT: XCCDF interpreter (OVAL, SCE, OCIL)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jOVAL: OVAL interpreter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gOCIL: OCIL interpreter</a:t>
            </a:r>
          </a:p>
          <a:p>
            <a:pPr marL="274320" lvl="1" indent="0">
              <a:buNone/>
            </a:pP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We want to support “continuous” assessment of devices.</a:t>
            </a:r>
            <a:b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Adding OCIL into the equation posed challenges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How to route Questionnaires?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Do we have to wait for OCIL results to produce an XCCDF result?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If we decide to assess machines more frequently than humans, are composed XCCDF results valid?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Goals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Share a reference architecture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for </a:t>
            </a:r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evaluating XCCDF checks containing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both automated </a:t>
            </a:r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and manual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Feedback: is this a useful, generally applicable approach?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Does this approach inform the XCCDF use case(s)?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274320" lvl="1" indent="0">
              <a:buNone/>
            </a:pP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Discuss specific challenges we faced and offer potential solutions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Do we agree on the issues? 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Should they be addressed in XCCDF (vs. tooling or other standards)?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241017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XCCDF Concepts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 encodes a security policy for a class of devices comprising a collection of security configuration rules</a:t>
            </a:r>
            <a:b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Rules can refer to external check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systems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OVAL: fully automated checks collect data from device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OCIL: partially automated checks collect data from person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SCE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: fully automated checks collect data from device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Other: proprietary and future check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systems</a:t>
            </a:r>
            <a:b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Although XCCDF doesn’t prescribe a processing model, we tend to think of it as fully automated, executable job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Run automated checks and generate a result that represents a system’s conformance to the Benchmark at a moment in time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  <p:extLst>
      <p:ext uri="{BB962C8B-B14F-4D97-AF65-F5344CB8AC3E}">
        <p14:creationId xmlns:p14="http://schemas.microsoft.com/office/powerpoint/2010/main" val="411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Lessons from XCCDF-exec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613648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XCCDF-Exec</a:t>
            </a:r>
            <a:r>
              <a:rPr lang="en-US" sz="24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: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reference implementation</a:t>
            </a:r>
            <a:b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Processing flow: one device, synchronous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OVAL checks: runs OVALDI on local machine to generate OVAL result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OCIL checks: runs OCILQI to display Questionnaire to current operator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Generates one XCCDF result</a:t>
            </a:r>
            <a:b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Implications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device running the content is the subject of all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Questionnaires*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All 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q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uestionnaires can be answered by the same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person*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An XCCDF result represents results for all checks, run once during a narrow time window</a:t>
            </a:r>
          </a:p>
          <a:p>
            <a:pPr marL="0" indent="0">
              <a:buNone/>
            </a:pP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6520190"/>
            <a:ext cx="52148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latin typeface="Calibri" pitchFamily="34" charset="0"/>
              </a:rPr>
              <a:t>* </a:t>
            </a:r>
            <a:r>
              <a:rPr lang="en-US" sz="1100" i="1" dirty="0">
                <a:latin typeface="Calibri" pitchFamily="34" charset="0"/>
              </a:rPr>
              <a:t>Discussed during OCIL 2.1 </a:t>
            </a:r>
            <a:r>
              <a:rPr lang="en-US" sz="1100" i="1" dirty="0" smtClean="0">
                <a:latin typeface="Calibri" pitchFamily="34" charset="0"/>
              </a:rPr>
              <a:t>proposal discussion, Developer </a:t>
            </a:r>
            <a:r>
              <a:rPr lang="en-US" sz="1100" i="1" dirty="0">
                <a:latin typeface="Calibri" pitchFamily="34" charset="0"/>
              </a:rPr>
              <a:t>Days 2012 by Jim </a:t>
            </a:r>
            <a:r>
              <a:rPr lang="en-US" sz="1100" i="1" dirty="0" err="1">
                <a:latin typeface="Calibri" pitchFamily="34" charset="0"/>
              </a:rPr>
              <a:t>Ronayne</a:t>
            </a:r>
            <a:endParaRPr lang="en-US" sz="1100" i="1" dirty="0">
              <a:latin typeface="Calibri" pitchFamily="34" charset="0"/>
            </a:endParaRPr>
          </a:p>
          <a:p>
            <a:r>
              <a:rPr lang="en-US" sz="1100" i="1" dirty="0" smtClean="0">
                <a:latin typeface="Calibri" pitchFamily="34" charset="0"/>
              </a:rPr>
              <a:t> </a:t>
            </a:r>
            <a:endParaRPr lang="en-US" sz="1100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Lessons from gOCIL.org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gOCIL: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enterprise-ready OCIL </a:t>
            </a:r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interpreter</a:t>
            </a:r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Introduced at developer days last year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Enables secure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, distributed,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discontinuous, tablet/phone-ready OCIL collection</a:t>
            </a: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Demonstrates possibility of automated collection of manual checks without real-time dependency</a:t>
            </a:r>
            <a:b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Positive feedback, minimal adoption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Very early on the OCIL adoption curve (minimal content, usage)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Open 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q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uestions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around collection alongside automated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checks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Orchestration, routing, timing, architecture</a:t>
            </a:r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/>
            </a:r>
            <a:b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sz="24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OCIL vs. Automated Check Systems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Differences between devices and people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Availability, response times, repeated queries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We typically know a device’s role in it’s own security, but may not know how to map from an org chart to a device’s security roles</a:t>
            </a:r>
          </a:p>
          <a:p>
            <a:pPr lvl="1"/>
            <a:endParaRPr lang="en-US" sz="19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Challenges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Routing: map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from content/device to Questionnaire respondent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Communications: securely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communicate with respondent</a:t>
            </a:r>
          </a:p>
          <a:p>
            <a:pPr lvl="1"/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Workflow: </a:t>
            </a:r>
            <a:r>
              <a:rPr lang="en-US" sz="1900" dirty="0">
                <a:latin typeface="Droid Sans" pitchFamily="34" charset="0"/>
                <a:ea typeface="Droid Sans" pitchFamily="34" charset="0"/>
                <a:cs typeface="Droid Sans" pitchFamily="34" charset="0"/>
              </a:rPr>
              <a:t>i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mplement </a:t>
            </a:r>
            <a:r>
              <a:rPr lang="en-US" sz="19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workflows to handle typical situations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Follow-up and escalation if Questionnaire is not completed in a timely fashion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Compensation for changes in role (respondent is fired, promoted, on vacation)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Selection amongst multiple acceptable respondents</a:t>
            </a:r>
          </a:p>
          <a:p>
            <a:pPr lvl="2"/>
            <a:r>
              <a:rPr lang="en-US" sz="1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Etc.</a:t>
            </a:r>
          </a:p>
          <a:p>
            <a:pPr lvl="2"/>
            <a:endParaRPr lang="en-US" sz="17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Enterprise Workflow Management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2000" y="3505200"/>
            <a:ext cx="1915887" cy="533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Ticketing System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29000" y="14478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Asset Management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29000" y="2462349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Helpdesk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29000" y="3516689"/>
            <a:ext cx="1382486" cy="510423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SLAs/Contracts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29000" y="44958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Email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29000" y="5486400"/>
            <a:ext cx="1382486" cy="509451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</a:rPr>
              <a:t>ITSM</a:t>
            </a: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27" name="Elbow Connector 26"/>
          <p:cNvCxnSpPr>
            <a:stCxn id="21" idx="3"/>
            <a:endCxn id="22" idx="1"/>
          </p:cNvCxnSpPr>
          <p:nvPr/>
        </p:nvCxnSpPr>
        <p:spPr>
          <a:xfrm flipV="1">
            <a:off x="2677887" y="1702526"/>
            <a:ext cx="751113" cy="206937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1" idx="3"/>
            <a:endCxn id="23" idx="1"/>
          </p:cNvCxnSpPr>
          <p:nvPr/>
        </p:nvCxnSpPr>
        <p:spPr>
          <a:xfrm flipV="1">
            <a:off x="2677887" y="2717075"/>
            <a:ext cx="751113" cy="105482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4" idx="1"/>
            <a:endCxn id="21" idx="3"/>
          </p:cNvCxnSpPr>
          <p:nvPr/>
        </p:nvCxnSpPr>
        <p:spPr>
          <a:xfrm rot="10800000">
            <a:off x="2677888" y="3771901"/>
            <a:ext cx="751113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21" idx="3"/>
            <a:endCxn id="25" idx="1"/>
          </p:cNvCxnSpPr>
          <p:nvPr/>
        </p:nvCxnSpPr>
        <p:spPr>
          <a:xfrm>
            <a:off x="2677887" y="3771900"/>
            <a:ext cx="751113" cy="97862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21" idx="3"/>
            <a:endCxn id="26" idx="1"/>
          </p:cNvCxnSpPr>
          <p:nvPr/>
        </p:nvCxnSpPr>
        <p:spPr>
          <a:xfrm>
            <a:off x="2677887" y="3771900"/>
            <a:ext cx="751113" cy="196922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5105400" y="1447800"/>
            <a:ext cx="3657600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lang="en-US" sz="1600" dirty="0" smtClean="0">
                <a:latin typeface="Droid Sans"/>
              </a:rPr>
              <a:t>Workflow management solutions already entrenched in the enterprise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endParaRPr lang="en-US" sz="1600" dirty="0" smtClean="0">
              <a:latin typeface="Droid Sans"/>
            </a:endParaRPr>
          </a:p>
          <a:p>
            <a:pPr marL="971550" lvl="1" indent="-514350">
              <a:spcBef>
                <a:spcPct val="20000"/>
              </a:spcBef>
              <a:buFont typeface="+mj-lt"/>
              <a:buAutoNum type="alphaUcPeriod"/>
            </a:pPr>
            <a:r>
              <a:rPr lang="en-US" sz="1600" dirty="0" smtClean="0">
                <a:latin typeface="Droid Sans"/>
              </a:rPr>
              <a:t>Enterprise ticketing systems are the pre-existing backbone in mature process-oriented organizations, such as those that are commonly subject to regulatory compliance requirements.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rnam Ha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C976A087-4B99-49AE-999D-075A5183B589}"/>
</file>

<file path=customXml/itemProps2.xml><?xml version="1.0" encoding="utf-8"?>
<ds:datastoreItem xmlns:ds="http://schemas.openxmlformats.org/officeDocument/2006/customXml" ds:itemID="{9B4AF5D6-1F28-4158-822E-1059E8826C14}"/>
</file>

<file path=customXml/itemProps3.xml><?xml version="1.0" encoding="utf-8"?>
<ds:datastoreItem xmlns:ds="http://schemas.openxmlformats.org/officeDocument/2006/customXml" ds:itemID="{585129FF-EA01-43FF-B43B-2B215C68842E}"/>
</file>

<file path=customXml/itemProps4.xml><?xml version="1.0" encoding="utf-8"?>
<ds:datastoreItem xmlns:ds="http://schemas.openxmlformats.org/officeDocument/2006/customXml" ds:itemID="{F818E4AD-F246-4572-96F8-716F9A5BAF3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6188</TotalTime>
  <Words>1018</Words>
  <Application>Microsoft Office PowerPoint</Application>
  <PresentationFormat>On-screen Show (4:3)</PresentationFormat>
  <Paragraphs>241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Farnam Hall</vt:lpstr>
      <vt:lpstr>XCCDF Evaluation Reference Architecture</vt:lpstr>
      <vt:lpstr>Agenda</vt:lpstr>
      <vt:lpstr>Background</vt:lpstr>
      <vt:lpstr>Goals</vt:lpstr>
      <vt:lpstr>XCCDF Concepts</vt:lpstr>
      <vt:lpstr>Lessons from XCCDF-exec</vt:lpstr>
      <vt:lpstr>Lessons from gOCIL.org</vt:lpstr>
      <vt:lpstr>OCIL vs. Automated Check Systems</vt:lpstr>
      <vt:lpstr>Enterprise Workflow Management</vt:lpstr>
      <vt:lpstr>Don’t Re-Invent the Wheel</vt:lpstr>
      <vt:lpstr>SACM Architecture: Basic Grouped Entities*</vt:lpstr>
      <vt:lpstr>Proposed Extensions for OCIL</vt:lpstr>
      <vt:lpstr>Process Flow for Asynchronous Collection</vt:lpstr>
      <vt:lpstr>Implications on XCCDF Contract</vt:lpstr>
      <vt:lpstr>Specification Impact: Routing</vt:lpstr>
      <vt:lpstr>Specification Impact: Check Aging</vt:lpstr>
      <vt:lpstr>Additional Open Questions</vt:lpstr>
      <vt:lpstr>Questions</vt:lpstr>
      <vt:lpstr>Example Application Architecture</vt:lpstr>
    </vt:vector>
  </TitlesOfParts>
  <Company>Farnam Hall Ventures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jOVAL Project</dc:title>
  <dc:creator>David Allen Solin</dc:creator>
  <cp:lastModifiedBy>David E. Ries</cp:lastModifiedBy>
  <cp:revision>422</cp:revision>
  <dcterms:created xsi:type="dcterms:W3CDTF">2011-06-30T21:38:46Z</dcterms:created>
  <dcterms:modified xsi:type="dcterms:W3CDTF">2013-07-24T02:28:27Z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